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67" r:id="rId4"/>
    <p:sldId id="259" r:id="rId5"/>
    <p:sldId id="265" r:id="rId6"/>
    <p:sldId id="266" r:id="rId7"/>
    <p:sldId id="257" r:id="rId8"/>
    <p:sldId id="261" r:id="rId9"/>
    <p:sldId id="260" r:id="rId10"/>
    <p:sldId id="258" r:id="rId11"/>
    <p:sldId id="290" r:id="rId12"/>
    <p:sldId id="263" r:id="rId13"/>
    <p:sldId id="268" r:id="rId14"/>
    <p:sldId id="269" r:id="rId15"/>
    <p:sldId id="273" r:id="rId16"/>
    <p:sldId id="292" r:id="rId17"/>
    <p:sldId id="291" r:id="rId18"/>
    <p:sldId id="271" r:id="rId19"/>
    <p:sldId id="272" r:id="rId20"/>
    <p:sldId id="274" r:id="rId21"/>
    <p:sldId id="275" r:id="rId22"/>
    <p:sldId id="270" r:id="rId23"/>
    <p:sldId id="279" r:id="rId24"/>
    <p:sldId id="276" r:id="rId25"/>
    <p:sldId id="293" r:id="rId26"/>
    <p:sldId id="278" r:id="rId27"/>
    <p:sldId id="277" r:id="rId28"/>
    <p:sldId id="280" r:id="rId29"/>
    <p:sldId id="281" r:id="rId30"/>
    <p:sldId id="282" r:id="rId31"/>
    <p:sldId id="283" r:id="rId32"/>
    <p:sldId id="289" r:id="rId33"/>
    <p:sldId id="284" r:id="rId34"/>
    <p:sldId id="286" r:id="rId35"/>
    <p:sldId id="287" r:id="rId36"/>
    <p:sldId id="285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AED9-8125-4A7D-8419-51D42BB82008}" type="datetimeFigureOut">
              <a:rPr lang="en-GB" smtClean="0"/>
              <a:t>26/01/2018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DDB44-6F04-4B08-AEE2-522654B74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8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2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2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02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7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48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3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12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0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3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11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D53D-F0E6-464C-97CD-DB7FF9062D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.domaintools.com/research/whois-histor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request-information-from-dvl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ilymail.co.uk/news/article-5298027/Petra-Ecclestone-flanked-sister-Tamara-arrives-cour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sun.co.uk/news/5388659/billionaire-playboy-james-stunt-victim-of-record-breaking-90m-burglar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eye.com/" TargetMode="External"/><Relationship Id="rId2" Type="http://schemas.openxmlformats.org/officeDocument/2006/relationships/hyperlink" Target="https://www.google.co.uk/searchbyimage/uploa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oo.gl/maps/1hCiwYtNPfM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eta.companieshouse.gov.u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ghtmove.co.uk/property-for-sale/property-46093549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hodan.io/" TargetMode="External"/><Relationship Id="rId3" Type="http://schemas.openxmlformats.org/officeDocument/2006/relationships/hyperlink" Target="https://tacticaltech.org/news/data-detox-kit/" TargetMode="External"/><Relationship Id="rId7" Type="http://schemas.openxmlformats.org/officeDocument/2006/relationships/hyperlink" Target="http://network-tools.com/" TargetMode="External"/><Relationship Id="rId2" Type="http://schemas.openxmlformats.org/officeDocument/2006/relationships/hyperlink" Target="http://www.channel4.com/programmes/hun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iderfoot.net/download/" TargetMode="External"/><Relationship Id="rId5" Type="http://schemas.openxmlformats.org/officeDocument/2006/relationships/hyperlink" Target="https://inteltechniques.com/menu.html" TargetMode="External"/><Relationship Id="rId4" Type="http://schemas.openxmlformats.org/officeDocument/2006/relationships/hyperlink" Target="https://start.me/p/ZGAzN7/verification-toolset" TargetMode="External"/><Relationship Id="rId9" Type="http://schemas.openxmlformats.org/officeDocument/2006/relationships/hyperlink" Target="https://haveibeenpwned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ng.eu/" TargetMode="External"/><Relationship Id="rId2" Type="http://schemas.openxmlformats.org/officeDocument/2006/relationships/hyperlink" Target="https://who.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etwork-tools/" TargetMode="External"/><Relationship Id="rId4" Type="http://schemas.openxmlformats.org/officeDocument/2006/relationships/hyperlink" Target="http://network-too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Digital Trail Chasing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Using Open Source Intelligence techniques to find out  how much information is public about you and your </a:t>
            </a:r>
            <a:r>
              <a:rPr lang="en-GB" dirty="0" smtClean="0">
                <a:solidFill>
                  <a:schemeClr val="tx1"/>
                </a:solidFill>
              </a:rPr>
              <a:t>friends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@</a:t>
            </a:r>
            <a:r>
              <a:rPr lang="en-GB" dirty="0" err="1" smtClean="0">
                <a:solidFill>
                  <a:schemeClr val="tx1"/>
                </a:solidFill>
              </a:rPr>
              <a:t>spyblog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err="1" smtClean="0">
                <a:solidFill>
                  <a:schemeClr val="tx1"/>
                </a:solidFill>
              </a:rPr>
              <a:t>CryptoParty</a:t>
            </a:r>
            <a:r>
              <a:rPr lang="en-GB" dirty="0" smtClean="0">
                <a:solidFill>
                  <a:schemeClr val="tx1"/>
                </a:solidFill>
              </a:rPr>
              <a:t> London 25 </a:t>
            </a:r>
            <a:r>
              <a:rPr lang="en-GB" dirty="0">
                <a:solidFill>
                  <a:schemeClr val="tx1"/>
                </a:solidFill>
              </a:rPr>
              <a:t>J</a:t>
            </a:r>
            <a:r>
              <a:rPr lang="en-GB" dirty="0" smtClean="0">
                <a:solidFill>
                  <a:schemeClr val="tx1"/>
                </a:solidFill>
              </a:rPr>
              <a:t>an 2018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Don’t be stingy – not everything is free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Don’t be stingy – not everything is “free” – pay a bit of money if your privacy and security are important to  you.</a:t>
            </a:r>
          </a:p>
          <a:p>
            <a:r>
              <a:rPr lang="en-GB" dirty="0" smtClean="0"/>
              <a:t>Domain names – historical</a:t>
            </a:r>
          </a:p>
          <a:p>
            <a:pPr lvl="1"/>
            <a:r>
              <a:rPr lang="en-GB" dirty="0" smtClean="0"/>
              <a:t> Domain Tools (£)</a:t>
            </a:r>
          </a:p>
          <a:p>
            <a:pPr lvl="2"/>
            <a:r>
              <a:rPr lang="en-GB" dirty="0" smtClean="0">
                <a:hlinkClick r:id="rId2"/>
              </a:rPr>
              <a:t>https://research.domaintools.com/research/whois-history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.com .org </a:t>
            </a:r>
            <a:r>
              <a:rPr lang="en-GB" dirty="0" err="1" smtClean="0"/>
              <a:t>.net</a:t>
            </a:r>
            <a:r>
              <a:rPr lang="en-GB" dirty="0" smtClean="0"/>
              <a:t> etc. domain names cost extra with a </a:t>
            </a:r>
            <a:r>
              <a:rPr lang="en-GB" dirty="0" err="1" smtClean="0"/>
              <a:t>whois</a:t>
            </a:r>
            <a:r>
              <a:rPr lang="en-GB" dirty="0" smtClean="0"/>
              <a:t> privacy nominee options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Don’t be stingy – not everything is free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DVLA Registered keeper of a Vehicle</a:t>
            </a:r>
          </a:p>
          <a:p>
            <a:pPr lvl="1"/>
            <a:r>
              <a:rPr lang="en-GB" dirty="0" smtClean="0"/>
              <a:t>Often yields Home Address of Private Vehicles</a:t>
            </a:r>
          </a:p>
          <a:p>
            <a:pPr lvl="1"/>
            <a:r>
              <a:rPr lang="en-GB" dirty="0" smtClean="0"/>
              <a:t> otherwise Company Address / Leasing Company</a:t>
            </a:r>
          </a:p>
          <a:p>
            <a:pPr lvl="2"/>
            <a:r>
              <a:rPr lang="en-GB" dirty="0" smtClean="0">
                <a:hlinkClick r:id="rId2"/>
              </a:rPr>
              <a:t>https://www.gov.uk/request-information-from-dvla</a:t>
            </a:r>
            <a:endParaRPr lang="en-GB" dirty="0" smtClean="0"/>
          </a:p>
          <a:p>
            <a:pPr lvl="2"/>
            <a:r>
              <a:rPr lang="en-GB" dirty="0" smtClean="0"/>
              <a:t>£2.50 per vehicle plus “reasonable cause” e.g. involved in an accident, parking fine etc.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Don’t be stingy – not everything is </a:t>
            </a:r>
            <a:r>
              <a:rPr lang="en-GB" dirty="0" smtClean="0"/>
              <a:t>free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Data Protection Act 1998</a:t>
            </a:r>
          </a:p>
          <a:p>
            <a:pPr lvl="1"/>
            <a:r>
              <a:rPr lang="en-GB" dirty="0" smtClean="0"/>
              <a:t> Subject Data Access Request</a:t>
            </a:r>
          </a:p>
          <a:p>
            <a:pPr lvl="1"/>
            <a:r>
              <a:rPr lang="en-GB" dirty="0" smtClean="0"/>
              <a:t>Currently max </a:t>
            </a:r>
            <a:r>
              <a:rPr lang="en-GB" b="1" dirty="0" smtClean="0"/>
              <a:t>£10 fee </a:t>
            </a:r>
            <a:r>
              <a:rPr lang="en-GB" dirty="0" smtClean="0"/>
              <a:t>(never any less !)</a:t>
            </a:r>
          </a:p>
          <a:p>
            <a:pPr lvl="1"/>
            <a:r>
              <a:rPr lang="en-GB" dirty="0" smtClean="0"/>
              <a:t>Supposed to reply within 40 days (i.e. usually after 30 day CCTV data retention)</a:t>
            </a:r>
          </a:p>
          <a:p>
            <a:pPr lvl="1"/>
            <a:r>
              <a:rPr lang="en-GB" dirty="0" smtClean="0"/>
              <a:t>Only info about yourself , not other people</a:t>
            </a:r>
          </a:p>
          <a:p>
            <a:pPr lvl="1"/>
            <a:r>
              <a:rPr lang="en-GB" dirty="0" smtClean="0"/>
              <a:t>Can include CCTV footage, emails, database records</a:t>
            </a:r>
          </a:p>
          <a:p>
            <a:pPr lvl="1"/>
            <a:r>
              <a:rPr lang="en-GB" dirty="0" smtClean="0"/>
              <a:t>Public bodies and Private companies including Mobile Phone networks itemised billing with some Location Data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0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Just because The Sun and The Daily Mail have some toxic political views, does not mean that you cannot learn from their Stalking of Celebrities</a:t>
            </a:r>
          </a:p>
          <a:p>
            <a:r>
              <a:rPr lang="en-GB" dirty="0" smtClean="0"/>
              <a:t>James Stunt – billionaire Gold Bullion dealer currently going through alleged £5.5 billion divorce from Petra Ecclestone (daddy’s Formula 1 fortune) </a:t>
            </a:r>
          </a:p>
          <a:p>
            <a:pPr lvl="1"/>
            <a:r>
              <a:rPr lang="en-GB" dirty="0" smtClean="0">
                <a:hlinkClick r:id="rId2"/>
              </a:rPr>
              <a:t>http://www.dailymail.co.uk/news/article-5298027/Petra-Ecclestone-flanked-sister-Tamara-arrives-court.html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James Stunt pictured arriving at Court with a Satellite Phone</a:t>
            </a:r>
          </a:p>
          <a:p>
            <a:pPr lvl="1"/>
            <a:r>
              <a:rPr lang="en-GB" dirty="0" smtClean="0"/>
              <a:t>Inmarsat </a:t>
            </a:r>
          </a:p>
          <a:p>
            <a:r>
              <a:rPr lang="en-GB" dirty="0" smtClean="0"/>
              <a:t>Sensational £90 million burglary claim</a:t>
            </a:r>
          </a:p>
          <a:p>
            <a:r>
              <a:rPr lang="en-GB" dirty="0" smtClean="0"/>
              <a:t>Pictures of assistants with bags (washing basket in Luis Vuitton bag)</a:t>
            </a:r>
          </a:p>
          <a:p>
            <a:r>
              <a:rPr lang="en-GB" dirty="0" smtClean="0"/>
              <a:t>Pictures of Lamborghini and Rolls Royce etc. luxury cars</a:t>
            </a:r>
          </a:p>
          <a:p>
            <a:pPr lvl="1"/>
            <a:r>
              <a:rPr lang="en-GB" dirty="0" smtClean="0">
                <a:hlinkClick r:id="rId2"/>
              </a:rPr>
              <a:t>https://www.thesun.co.uk/news/5388659/billionaire-playboy-james-stunt-victim-of-record-breaking-90m-burglary/</a:t>
            </a:r>
            <a:endParaRPr lang="en-GB" dirty="0" smtClean="0"/>
          </a:p>
          <a:p>
            <a:r>
              <a:rPr lang="en-GB" b="1" dirty="0" smtClean="0"/>
              <a:t>No actual Address published </a:t>
            </a:r>
            <a:r>
              <a:rPr lang="en-GB" dirty="0" smtClean="0"/>
              <a:t>– some Mews </a:t>
            </a:r>
            <a:r>
              <a:rPr lang="en-GB" dirty="0"/>
              <a:t> </a:t>
            </a:r>
            <a:r>
              <a:rPr lang="en-GB" dirty="0" smtClean="0"/>
              <a:t>house in Belgravia, </a:t>
            </a:r>
            <a:r>
              <a:rPr lang="en-GB" dirty="0" smtClean="0"/>
              <a:t>London – but where exactly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03" y="1600200"/>
            <a:ext cx="3012594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05" y="1600200"/>
            <a:ext cx="5604789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65" y="1600200"/>
            <a:ext cx="6799669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826" y="2488827"/>
            <a:ext cx="3492347" cy="274870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5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3" y="1600200"/>
            <a:ext cx="7129333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survey your own data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You cannot use many of the techniques demonstrated at a </a:t>
            </a:r>
            <a:r>
              <a:rPr lang="en-GB" dirty="0" err="1" smtClean="0"/>
              <a:t>CryptoParty</a:t>
            </a:r>
            <a:r>
              <a:rPr lang="en-GB" dirty="0" smtClean="0"/>
              <a:t> without first having a good idea of what information about yourself and those close to you might have to protect.</a:t>
            </a:r>
          </a:p>
          <a:p>
            <a:r>
              <a:rPr lang="en-GB" dirty="0" smtClean="0"/>
              <a:t>There will be some public information you cannot do much about, without drastic lifestyle action</a:t>
            </a:r>
          </a:p>
          <a:p>
            <a:r>
              <a:rPr lang="en-GB" dirty="0" smtClean="0"/>
              <a:t>It is often surprising that lots people’s personal information is *not* easily available online – yet.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7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68" y="1600200"/>
            <a:ext cx="6931064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82" y="1600200"/>
            <a:ext cx="7067636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6" y="1600200"/>
            <a:ext cx="6171767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Typical Belgravia off white terrace / </a:t>
            </a:r>
            <a:r>
              <a:rPr lang="en-GB" dirty="0" smtClean="0"/>
              <a:t>m</a:t>
            </a:r>
            <a:r>
              <a:rPr lang="en-GB" dirty="0" smtClean="0"/>
              <a:t>ews  houses</a:t>
            </a:r>
          </a:p>
          <a:p>
            <a:r>
              <a:rPr lang="en-GB" dirty="0" smtClean="0"/>
              <a:t>Note </a:t>
            </a:r>
            <a:r>
              <a:rPr lang="en-GB" dirty="0" smtClean="0"/>
              <a:t>the building at the end of the street i.e. a bend / corner.</a:t>
            </a:r>
          </a:p>
          <a:p>
            <a:r>
              <a:rPr lang="en-GB" dirty="0" smtClean="0"/>
              <a:t>Note the Parking street sign on right and the sign with the arrow on the left</a:t>
            </a:r>
          </a:p>
          <a:p>
            <a:r>
              <a:rPr lang="en-GB" dirty="0"/>
              <a:t>Note the 6 showing on the column on the right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Try Reverse Image Search</a:t>
            </a:r>
          </a:p>
          <a:p>
            <a:pPr lvl="1"/>
            <a:r>
              <a:rPr lang="en-GB" dirty="0" smtClean="0">
                <a:hlinkClick r:id="rId2"/>
              </a:rPr>
              <a:t>https://www.google.co.uk/searchbyimage/upload</a:t>
            </a:r>
            <a:endParaRPr lang="en-GB" dirty="0" smtClean="0"/>
          </a:p>
          <a:p>
            <a:r>
              <a:rPr lang="en-GB" dirty="0" smtClean="0"/>
              <a:t> and tin eye </a:t>
            </a:r>
          </a:p>
          <a:p>
            <a:pPr lvl="1"/>
            <a:r>
              <a:rPr lang="en-GB" dirty="0" smtClean="0">
                <a:hlinkClick r:id="rId3"/>
              </a:rPr>
              <a:t>https://tineye.com/</a:t>
            </a:r>
            <a:endParaRPr lang="en-GB" dirty="0" smtClean="0"/>
          </a:p>
          <a:p>
            <a:r>
              <a:rPr lang="en-GB" dirty="0" smtClean="0"/>
              <a:t>Nothing useful- just the original photo in The Sun</a:t>
            </a:r>
          </a:p>
          <a:p>
            <a:r>
              <a:rPr lang="en-GB" dirty="0" smtClean="0"/>
              <a:t>Google Maps and Street View allows you to “drive” around Belgravia</a:t>
            </a:r>
          </a:p>
          <a:p>
            <a:r>
              <a:rPr lang="en-GB" dirty="0" smtClean="0"/>
              <a:t>Aerial view lets you find the White painted Mews houses, on not too wide a road.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Learn from Tabloid Celebrity Stalking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52" y="1600200"/>
            <a:ext cx="6052296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 South Eaton Place, Belgravia, </a:t>
            </a:r>
            <a:r>
              <a:rPr lang="en-GB" dirty="0" smtClean="0"/>
              <a:t>London</a:t>
            </a:r>
          </a:p>
          <a:p>
            <a:r>
              <a:rPr lang="en-GB" dirty="0">
                <a:hlinkClick r:id="rId2"/>
              </a:rPr>
              <a:t>https://goo.gl/maps/1hCiwYtNPfM2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780828"/>
            <a:ext cx="3826778" cy="38135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try a Companies House search for “James Stunt” </a:t>
            </a:r>
            <a:r>
              <a:rPr lang="en-GB" dirty="0" smtClean="0">
                <a:hlinkClick r:id="rId2"/>
              </a:rPr>
              <a:t>https://beta.companieshouse.gov.uk/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131805" cy="36333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 search led to </a:t>
            </a:r>
            <a:r>
              <a:rPr lang="en-GB" dirty="0" err="1" smtClean="0"/>
              <a:t>RightMove</a:t>
            </a:r>
            <a:r>
              <a:rPr lang="en-GB" dirty="0" smtClean="0"/>
              <a:t> website with a listing and photos and plan of Henley House, 1a South Eaton Place</a:t>
            </a:r>
          </a:p>
          <a:p>
            <a:pPr lvl="1"/>
            <a:r>
              <a:rPr lang="en-GB" dirty="0" smtClean="0">
                <a:hlinkClick r:id="rId2"/>
              </a:rPr>
              <a:t>http://www.rightmove.co.uk/property-for-sale/property-46093549.html</a:t>
            </a:r>
            <a:endParaRPr lang="en-GB" dirty="0" smtClean="0"/>
          </a:p>
          <a:p>
            <a:r>
              <a:rPr lang="en-GB" dirty="0" smtClean="0"/>
              <a:t>Use Firefox i.e. Tor Browser  - View Page Info / Media tab - rather than Chrome to grab the 15 individual images of the property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61" y="1600200"/>
            <a:ext cx="3961477" cy="4525963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Threat 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What sort of attacker is likely to get your personal data ?</a:t>
            </a:r>
          </a:p>
          <a:p>
            <a:pPr lvl="1"/>
            <a:r>
              <a:rPr lang="en-GB" dirty="0" smtClean="0"/>
              <a:t>High Skill, High Resources, Long Persistence</a:t>
            </a:r>
          </a:p>
          <a:p>
            <a:pPr lvl="1"/>
            <a:r>
              <a:rPr lang="en-GB" dirty="0" smtClean="0"/>
              <a:t>High Skill, Limited Resources, Limited Persistence</a:t>
            </a:r>
          </a:p>
          <a:p>
            <a:pPr lvl="1"/>
            <a:r>
              <a:rPr lang="en-GB" dirty="0" smtClean="0"/>
              <a:t>Low Skill, Limited Resources, Long Persistence </a:t>
            </a:r>
          </a:p>
          <a:p>
            <a:pPr lvl="1"/>
            <a:r>
              <a:rPr lang="en-GB" dirty="0" smtClean="0"/>
              <a:t>Low Skill, Limited Resources, Short Persistence, </a:t>
            </a:r>
            <a:r>
              <a:rPr lang="en-GB" dirty="0" smtClean="0"/>
              <a:t>Luck</a:t>
            </a:r>
          </a:p>
          <a:p>
            <a:r>
              <a:rPr lang="en-GB" dirty="0" smtClean="0"/>
              <a:t>Resources = multiple people &amp; infrastructure</a:t>
            </a:r>
          </a:p>
          <a:p>
            <a:r>
              <a:rPr lang="en-GB" dirty="0" smtClean="0"/>
              <a:t>Persistence = how long will a campaign last e.g. hours, days, weeks, months or years ?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10556"/>
            <a:ext cx="5715000" cy="390525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3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81969"/>
            <a:ext cx="6248400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81969"/>
            <a:ext cx="6248400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7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781969"/>
            <a:ext cx="2771775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81969"/>
            <a:ext cx="6248400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81969"/>
            <a:ext cx="6248400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781969"/>
            <a:ext cx="2771775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 from Tabloid Celebrity Stalking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81969"/>
            <a:ext cx="5943600" cy="41624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Skill, High Resource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 High Skill, High Resources / Budget, Long Persistence – months or years</a:t>
            </a:r>
          </a:p>
          <a:p>
            <a:pPr lvl="1"/>
            <a:r>
              <a:rPr lang="en-GB" dirty="0" smtClean="0"/>
              <a:t>Law Enforcement &amp; Intelligence Agencies (UK &amp; Foreign)</a:t>
            </a:r>
          </a:p>
          <a:p>
            <a:pPr lvl="2"/>
            <a:r>
              <a:rPr lang="en-GB" dirty="0" smtClean="0"/>
              <a:t>Only if you are seen as a major  threat</a:t>
            </a:r>
          </a:p>
          <a:p>
            <a:pPr lvl="1"/>
            <a:r>
              <a:rPr lang="en-GB" dirty="0" smtClean="0"/>
              <a:t>N.B. Data from Short Persistence, untargeted / collateral “bulk data” scans / exploits likely stored “just in case”</a:t>
            </a:r>
          </a:p>
          <a:p>
            <a:pPr lvl="1"/>
            <a:r>
              <a:rPr lang="en-GB" dirty="0" smtClean="0"/>
              <a:t>Organised Criminal Gangs </a:t>
            </a:r>
          </a:p>
          <a:p>
            <a:pPr lvl="2"/>
            <a:r>
              <a:rPr lang="en-GB" dirty="0" smtClean="0"/>
              <a:t>Only if you are rich or are a vulnerable part of a crime plan e.g. Bank Manager, Systems Administrator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Persistence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 Budget / resources but Long Persistence &amp; maybe Luck</a:t>
            </a:r>
          </a:p>
          <a:p>
            <a:pPr lvl="1"/>
            <a:r>
              <a:rPr lang="en-GB" dirty="0" smtClean="0"/>
              <a:t>Funded Investigative </a:t>
            </a:r>
            <a:r>
              <a:rPr lang="en-GB" dirty="0"/>
              <a:t>Journalists</a:t>
            </a:r>
          </a:p>
          <a:p>
            <a:pPr lvl="1"/>
            <a:r>
              <a:rPr lang="en-GB" dirty="0" smtClean="0"/>
              <a:t>Hackers</a:t>
            </a:r>
          </a:p>
          <a:p>
            <a:pPr lvl="1"/>
            <a:r>
              <a:rPr lang="en-GB" dirty="0" smtClean="0"/>
              <a:t>Political Activists doing Opposition Research / digging up political dirt</a:t>
            </a:r>
          </a:p>
          <a:p>
            <a:pPr lvl="1"/>
            <a:r>
              <a:rPr lang="en-GB" dirty="0" smtClean="0"/>
              <a:t>Online Trolls / Stalkers / Abusive Ex-Partners</a:t>
            </a:r>
          </a:p>
          <a:p>
            <a:pPr lvl="1"/>
            <a:r>
              <a:rPr lang="en-GB" dirty="0" smtClean="0"/>
              <a:t>Terrorist &amp; Paedophile “groomers” looking for vulnerable victims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Low Budget / Persistence Threats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Skilled attackers but time constrained due to deadlines or resource limits / finances:</a:t>
            </a:r>
          </a:p>
          <a:p>
            <a:pPr lvl="1"/>
            <a:r>
              <a:rPr lang="en-GB" dirty="0" smtClean="0"/>
              <a:t>Ex LEO / IA working as Private Investigators / Security / Risk / Due Diligence / High Profile Job Recruitment Consultants</a:t>
            </a:r>
          </a:p>
          <a:p>
            <a:pPr lvl="1"/>
            <a:r>
              <a:rPr lang="en-GB" dirty="0" smtClean="0"/>
              <a:t>Freelance Investigative Journalists </a:t>
            </a:r>
          </a:p>
          <a:p>
            <a:pPr lvl="1"/>
            <a:r>
              <a:rPr lang="en-GB" dirty="0" smtClean="0"/>
              <a:t>Tabloid Journalists &amp; Paparazzi</a:t>
            </a:r>
          </a:p>
          <a:p>
            <a:pPr lvl="2"/>
            <a:r>
              <a:rPr lang="en-GB" dirty="0" smtClean="0"/>
              <a:t>Except for bankable Celebrities = Long Persistence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0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/>
              <a:t>Hunted </a:t>
            </a:r>
            <a:r>
              <a:rPr lang="en-GB" dirty="0" smtClean="0"/>
              <a:t>on Channel 4 </a:t>
            </a:r>
            <a:r>
              <a:rPr lang="en-GB" dirty="0" err="1" smtClean="0"/>
              <a:t>tv</a:t>
            </a:r>
            <a:r>
              <a:rPr lang="en-GB" dirty="0" smtClean="0"/>
              <a:t> - 9pm  Thursdays i.e. tonight (hope my recorder is working)</a:t>
            </a:r>
          </a:p>
          <a:p>
            <a:pPr lvl="1"/>
            <a:r>
              <a:rPr lang="en-GB" dirty="0" smtClean="0">
                <a:hlinkClick r:id="rId2"/>
              </a:rPr>
              <a:t>http://www.channel4.com/programmes/hunted</a:t>
            </a:r>
            <a:endParaRPr lang="en-GB" dirty="0" smtClean="0"/>
          </a:p>
          <a:p>
            <a:r>
              <a:rPr lang="en-GB" dirty="0" smtClean="0"/>
              <a:t>The Glass Room – Data Detox</a:t>
            </a:r>
          </a:p>
          <a:p>
            <a:pPr lvl="1"/>
            <a:r>
              <a:rPr lang="en-GB" dirty="0" smtClean="0">
                <a:hlinkClick r:id="rId3"/>
              </a:rPr>
              <a:t>https://tacticaltech.org/news/data-detox-kit/</a:t>
            </a:r>
            <a:endParaRPr lang="en-GB" dirty="0" smtClean="0"/>
          </a:p>
          <a:p>
            <a:r>
              <a:rPr lang="en-GB" dirty="0" smtClean="0"/>
              <a:t>OSINT online tools (not all work on UK people)</a:t>
            </a:r>
          </a:p>
          <a:p>
            <a:pPr lvl="1"/>
            <a:r>
              <a:rPr lang="en-GB" dirty="0" smtClean="0">
                <a:hlinkClick r:id="rId4"/>
              </a:rPr>
              <a:t>https://start.me/p/ZGAzN7/verification-toolset</a:t>
            </a:r>
            <a:endParaRPr lang="en-GB" dirty="0" smtClean="0"/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inteltechniques.com/menu.html</a:t>
            </a:r>
            <a:endParaRPr lang="en-GB" dirty="0" smtClean="0"/>
          </a:p>
          <a:p>
            <a:pPr lvl="1"/>
            <a:r>
              <a:rPr lang="en-GB" dirty="0">
                <a:hlinkClick r:id="rId6"/>
              </a:rPr>
              <a:t>http://spiderfoot.net/download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pPr lvl="1"/>
            <a:r>
              <a:rPr lang="en-GB" dirty="0">
                <a:hlinkClick r:id="rId7"/>
              </a:rPr>
              <a:t>http://network-tools.com</a:t>
            </a:r>
            <a:r>
              <a:rPr lang="en-GB" dirty="0" smtClean="0">
                <a:hlinkClick r:id="rId7"/>
              </a:rPr>
              <a:t>/</a:t>
            </a:r>
            <a:r>
              <a:rPr lang="en-GB" dirty="0" smtClean="0"/>
              <a:t> - Express option</a:t>
            </a:r>
          </a:p>
          <a:p>
            <a:pPr lvl="1"/>
            <a:r>
              <a:rPr lang="en-GB" dirty="0" smtClean="0">
                <a:hlinkClick r:id="rId8"/>
              </a:rPr>
              <a:t>https://shodan.io</a:t>
            </a:r>
            <a:r>
              <a:rPr lang="en-GB" dirty="0" smtClean="0"/>
              <a:t>  vulnerable Internet of Things et.</a:t>
            </a:r>
          </a:p>
          <a:p>
            <a:pPr lvl="1"/>
            <a:r>
              <a:rPr lang="en-GB" dirty="0">
                <a:hlinkClick r:id="rId9"/>
              </a:rPr>
              <a:t>https://haveibeenpwned.com</a:t>
            </a:r>
            <a:r>
              <a:rPr lang="en-GB" dirty="0" smtClean="0">
                <a:hlinkClick r:id="rId9"/>
              </a:rPr>
              <a:t>/</a:t>
            </a:r>
            <a:r>
              <a:rPr lang="en-GB" dirty="0" smtClean="0"/>
              <a:t> - check on email / hacked password reuse</a:t>
            </a:r>
          </a:p>
          <a:p>
            <a:r>
              <a:rPr lang="en-GB" dirty="0" smtClean="0"/>
              <a:t>#</a:t>
            </a:r>
            <a:r>
              <a:rPr lang="en-GB" dirty="0"/>
              <a:t>OSINT </a:t>
            </a:r>
            <a:r>
              <a:rPr lang="en-GB" dirty="0" smtClean="0"/>
              <a:t>hashtag on Twitter</a:t>
            </a:r>
          </a:p>
          <a:p>
            <a:r>
              <a:rPr lang="en-GB" dirty="0" smtClean="0"/>
              <a:t>Google search, Maps, Street View &amp; Bing Maps</a:t>
            </a:r>
          </a:p>
          <a:p>
            <a:r>
              <a:rPr lang="en-GB" dirty="0" smtClean="0"/>
              <a:t>Companies House</a:t>
            </a:r>
          </a:p>
          <a:p>
            <a:r>
              <a:rPr lang="en-GB" dirty="0" smtClean="0"/>
              <a:t>Estate Agents websites (for expensive properties) – photos &amp; floorplans</a:t>
            </a:r>
          </a:p>
          <a:p>
            <a:r>
              <a:rPr lang="en-GB" dirty="0" smtClean="0"/>
              <a:t>“Free” tools often need </a:t>
            </a:r>
            <a:r>
              <a:rPr lang="en-GB" dirty="0" err="1" smtClean="0"/>
              <a:t>ReCaptcha</a:t>
            </a:r>
            <a:r>
              <a:rPr lang="en-GB" dirty="0" smtClean="0"/>
              <a:t> completion against scraper scripts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5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Electoral Roll – voter registration – opt out of public version (finance companies &amp; MI5 still get this)</a:t>
            </a:r>
          </a:p>
          <a:p>
            <a:r>
              <a:rPr lang="en-GB" dirty="0" smtClean="0"/>
              <a:t>Have you or target stood for Council or MP  etc. election – Home Addresses on Local Council websites of previous Elections</a:t>
            </a:r>
          </a:p>
          <a:p>
            <a:r>
              <a:rPr lang="en-GB" dirty="0" smtClean="0"/>
              <a:t>Estate Agents websites (for expensive </a:t>
            </a:r>
            <a:r>
              <a:rPr lang="en-GB" dirty="0" smtClean="0"/>
              <a:t>properties i.e. almost all London ones) </a:t>
            </a:r>
            <a:r>
              <a:rPr lang="en-GB" dirty="0" smtClean="0"/>
              <a:t>– photos &amp; floorplans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Domain Names – current (free) – often need </a:t>
            </a:r>
            <a:r>
              <a:rPr lang="en-GB" dirty="0" err="1" smtClean="0"/>
              <a:t>ReCaptcha</a:t>
            </a:r>
            <a:r>
              <a:rPr lang="en-GB" dirty="0" smtClean="0"/>
              <a:t> completion against scraper scripts</a:t>
            </a:r>
          </a:p>
          <a:p>
            <a:pPr lvl="1"/>
            <a:r>
              <a:rPr lang="en-GB" dirty="0" smtClean="0">
                <a:hlinkClick r:id="rId2"/>
              </a:rPr>
              <a:t>https://who.is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ping.eu</a:t>
            </a:r>
            <a:endParaRPr lang="en-GB" dirty="0" smtClean="0"/>
          </a:p>
          <a:p>
            <a:pPr lvl="1"/>
            <a:r>
              <a:rPr lang="en-GB" dirty="0" smtClean="0">
                <a:hlinkClick r:id="rId4"/>
              </a:rPr>
              <a:t>http://network-tools.com</a:t>
            </a:r>
            <a:endParaRPr lang="en-GB" dirty="0" smtClean="0">
              <a:hlinkClick r:id="rId5"/>
            </a:endParaRPr>
          </a:p>
          <a:p>
            <a:r>
              <a:rPr lang="en-GB" dirty="0" smtClean="0"/>
              <a:t>For .co.uk or .org.uk or .net.uk or .</a:t>
            </a:r>
            <a:r>
              <a:rPr lang="en-GB" dirty="0" err="1" smtClean="0"/>
              <a:t>uk</a:t>
            </a:r>
            <a:r>
              <a:rPr lang="en-GB" dirty="0" smtClean="0"/>
              <a:t> domain names you can Opt Out of the </a:t>
            </a:r>
            <a:r>
              <a:rPr lang="en-GB" dirty="0" err="1" smtClean="0"/>
              <a:t>whois</a:t>
            </a:r>
            <a:r>
              <a:rPr lang="en-GB" dirty="0" smtClean="0"/>
              <a:t> if you are *not* using it for trading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25/01/2018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@spyblog CryptoParty London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D53D-F0E6-464C-97CD-DB7FF9062D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1432</Words>
  <Application>Microsoft Office PowerPoint</Application>
  <PresentationFormat>On-screen Show (4:3)</PresentationFormat>
  <Paragraphs>248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Digital Trail Chasing</vt:lpstr>
      <vt:lpstr>Why survey your own data ?</vt:lpstr>
      <vt:lpstr>Threat Actors</vt:lpstr>
      <vt:lpstr>High Skill, High Resource Threats</vt:lpstr>
      <vt:lpstr>High Persistence Threats</vt:lpstr>
      <vt:lpstr>Low Budget / Persistence Threats</vt:lpstr>
      <vt:lpstr>Resources</vt:lpstr>
      <vt:lpstr>Resources</vt:lpstr>
      <vt:lpstr>Resources</vt:lpstr>
      <vt:lpstr>Don’t be stingy – not everything is free</vt:lpstr>
      <vt:lpstr>Don’t be stingy – not everything is free</vt:lpstr>
      <vt:lpstr>Don’t be stingy – not everything is free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  <vt:lpstr>Learn from Tabloid Celebrity Stalking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2018-01-26T09:08:41Z</dcterms:created>
  <dcterms:modified xsi:type="dcterms:W3CDTF">2018-01-26T09:09:38Z</dcterms:modified>
</cp:coreProperties>
</file>